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b4b64ff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b4b64ff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b4b64ffe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b4b64ffe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b4b64ff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b4b64ff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ac111486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ac111486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ac111486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ac111486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ac111486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ac111486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ac1114865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ac1114865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ac1114865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ac1114865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ac111486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ac111486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ac1114865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ac1114865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ac111486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ac111486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ac1114865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ac1114865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ac1114865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ac1114865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ac1114865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ac1114865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ac1114865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ac1114865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ac1114865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ac1114865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ac1114865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ac1114865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b0aba78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b0aba78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ac1114865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ac1114865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ab76fab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ab76fab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ab76fab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ab76fab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ac802e2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ac802e2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ac802e2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ac802e2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ac802e2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ac802e2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b4b64ff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b4b64ff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b4b64ffe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b4b64ffe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gif"/><Relationship Id="rId4" Type="http://schemas.openxmlformats.org/officeDocument/2006/relationships/image" Target="../media/image8.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nvSpPr>
        <p:spPr>
          <a:xfrm>
            <a:off x="615550" y="396450"/>
            <a:ext cx="56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 name="Google Shape;60;p13"/>
          <p:cNvSpPr txBox="1"/>
          <p:nvPr/>
        </p:nvSpPr>
        <p:spPr>
          <a:xfrm>
            <a:off x="281675" y="2044875"/>
            <a:ext cx="718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lt1"/>
                </a:solidFill>
                <a:latin typeface="Times"/>
                <a:ea typeface="Times"/>
                <a:cs typeface="Times"/>
                <a:sym typeface="Times"/>
              </a:rPr>
              <a:t>Malaria Cell Detection</a:t>
            </a:r>
            <a:endParaRPr b="1" sz="4200">
              <a:solidFill>
                <a:schemeClr val="lt1"/>
              </a:solidFill>
              <a:latin typeface="Times"/>
              <a:ea typeface="Times"/>
              <a:cs typeface="Times"/>
              <a:sym typeface="Times"/>
            </a:endParaRPr>
          </a:p>
        </p:txBody>
      </p:sp>
      <p:sp>
        <p:nvSpPr>
          <p:cNvPr id="61" name="Google Shape;61;p13"/>
          <p:cNvSpPr txBox="1"/>
          <p:nvPr/>
        </p:nvSpPr>
        <p:spPr>
          <a:xfrm>
            <a:off x="281675" y="3077750"/>
            <a:ext cx="618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a:ea typeface="Times"/>
                <a:cs typeface="Times"/>
                <a:sym typeface="Times"/>
              </a:rPr>
              <a:t>Niel Parekh, Sai Charan B, Satya Bharati K</a:t>
            </a:r>
            <a:endParaRPr sz="1800">
              <a:solidFill>
                <a:schemeClr val="lt1"/>
              </a:solidFill>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1725175" y="889000"/>
            <a:ext cx="5323950" cy="3886475"/>
          </a:xfrm>
          <a:prstGeom prst="rect">
            <a:avLst/>
          </a:prstGeom>
          <a:noFill/>
          <a:ln>
            <a:noFill/>
          </a:ln>
        </p:spPr>
      </p:pic>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Operation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 ReLU</a:t>
            </a:r>
            <a:endParaRPr/>
          </a:p>
        </p:txBody>
      </p:sp>
      <p:sp>
        <p:nvSpPr>
          <p:cNvPr id="130" name="Google Shape;130;p23"/>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chemeClr val="dk1"/>
                </a:solidFill>
              </a:rPr>
              <a:t>These feature maps must be passed through a non-linear mapping. The feature maps are summed with a bias term and passed through a non-linear activation function: ReLu. The purpose of the activation function is to introduce non-linearity into our network because the images are made of different objects that are not linear to each other so the images are highly non-linear. Other versions of ReLU includes PReLU and leaky ReLU</a:t>
            </a:r>
            <a:endParaRPr>
              <a:solidFill>
                <a:schemeClr val="dk1"/>
              </a:solidFill>
            </a:endParaRPr>
          </a:p>
        </p:txBody>
      </p:sp>
      <p:pic>
        <p:nvPicPr>
          <p:cNvPr id="131" name="Google Shape;131;p23"/>
          <p:cNvPicPr preferRelativeResize="0"/>
          <p:nvPr/>
        </p:nvPicPr>
        <p:blipFill>
          <a:blip r:embed="rId3">
            <a:alphaModFix/>
          </a:blip>
          <a:stretch>
            <a:fillRect/>
          </a:stretch>
        </p:blipFill>
        <p:spPr>
          <a:xfrm>
            <a:off x="152400" y="1170125"/>
            <a:ext cx="4267200" cy="345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Max-Pooling and how it works</a:t>
            </a:r>
            <a:endParaRPr/>
          </a:p>
        </p:txBody>
      </p:sp>
      <p:pic>
        <p:nvPicPr>
          <p:cNvPr id="137" name="Google Shape;137;p24"/>
          <p:cNvPicPr preferRelativeResize="0"/>
          <p:nvPr/>
        </p:nvPicPr>
        <p:blipFill>
          <a:blip r:embed="rId3">
            <a:alphaModFix/>
          </a:blip>
          <a:stretch>
            <a:fillRect/>
          </a:stretch>
        </p:blipFill>
        <p:spPr>
          <a:xfrm>
            <a:off x="311700" y="2205550"/>
            <a:ext cx="3771900" cy="2362200"/>
          </a:xfrm>
          <a:prstGeom prst="rect">
            <a:avLst/>
          </a:prstGeom>
          <a:noFill/>
          <a:ln>
            <a:noFill/>
          </a:ln>
        </p:spPr>
      </p:pic>
      <p:sp>
        <p:nvSpPr>
          <p:cNvPr id="138" name="Google Shape;138;p24"/>
          <p:cNvSpPr txBox="1"/>
          <p:nvPr/>
        </p:nvSpPr>
        <p:spPr>
          <a:xfrm>
            <a:off x="4233325" y="1192400"/>
            <a:ext cx="476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Max pooling returns the maximum value from the portion of the image by the Kernel. It also performs as a Noise Suppressant. It discards the noise activations all together and also performs de-noising along with dimensionality reduction</a:t>
            </a:r>
            <a:endParaRPr>
              <a:latin typeface="Proxima Nova"/>
              <a:ea typeface="Proxima Nova"/>
              <a:cs typeface="Proxima Nova"/>
              <a:sym typeface="Proxima Nova"/>
            </a:endParaRPr>
          </a:p>
        </p:txBody>
      </p:sp>
      <p:pic>
        <p:nvPicPr>
          <p:cNvPr id="139" name="Google Shape;139;p24"/>
          <p:cNvPicPr preferRelativeResize="0"/>
          <p:nvPr/>
        </p:nvPicPr>
        <p:blipFill rotWithShape="1">
          <a:blip r:embed="rId4">
            <a:alphaModFix/>
          </a:blip>
          <a:srcRect b="0" l="4269" r="0" t="0"/>
          <a:stretch/>
        </p:blipFill>
        <p:spPr>
          <a:xfrm>
            <a:off x="4324175" y="2716663"/>
            <a:ext cx="1358725" cy="1339975"/>
          </a:xfrm>
          <a:prstGeom prst="rect">
            <a:avLst/>
          </a:prstGeom>
          <a:noFill/>
          <a:ln>
            <a:noFill/>
          </a:ln>
        </p:spPr>
      </p:pic>
      <p:pic>
        <p:nvPicPr>
          <p:cNvPr id="140" name="Google Shape;140;p24"/>
          <p:cNvPicPr preferRelativeResize="0"/>
          <p:nvPr/>
        </p:nvPicPr>
        <p:blipFill>
          <a:blip r:embed="rId5">
            <a:alphaModFix/>
          </a:blip>
          <a:stretch>
            <a:fillRect/>
          </a:stretch>
        </p:blipFill>
        <p:spPr>
          <a:xfrm>
            <a:off x="6969800" y="2929438"/>
            <a:ext cx="952500" cy="914400"/>
          </a:xfrm>
          <a:prstGeom prst="rect">
            <a:avLst/>
          </a:prstGeom>
          <a:noFill/>
          <a:ln>
            <a:noFill/>
          </a:ln>
        </p:spPr>
      </p:pic>
      <p:cxnSp>
        <p:nvCxnSpPr>
          <p:cNvPr id="141" name="Google Shape;141;p24"/>
          <p:cNvCxnSpPr>
            <a:stCxn id="139" idx="3"/>
            <a:endCxn id="140" idx="1"/>
          </p:cNvCxnSpPr>
          <p:nvPr/>
        </p:nvCxnSpPr>
        <p:spPr>
          <a:xfrm>
            <a:off x="5682900" y="3386650"/>
            <a:ext cx="12870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models</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run 3 pre-trained models on the dataset.</a:t>
            </a:r>
            <a:endParaRPr/>
          </a:p>
          <a:p>
            <a:pPr indent="0" lvl="0" marL="0" rtl="0" algn="l">
              <a:spcBef>
                <a:spcPts val="1200"/>
              </a:spcBef>
              <a:spcAft>
                <a:spcPts val="0"/>
              </a:spcAft>
              <a:buNone/>
            </a:pPr>
            <a:r>
              <a:rPr lang="en"/>
              <a:t>Transfer learning implemented.</a:t>
            </a:r>
            <a:endParaRPr/>
          </a:p>
          <a:p>
            <a:pPr indent="0" lvl="0" marL="0" rtl="0" algn="l">
              <a:spcBef>
                <a:spcPts val="1200"/>
              </a:spcBef>
              <a:spcAft>
                <a:spcPts val="0"/>
              </a:spcAft>
              <a:buNone/>
            </a:pPr>
            <a:r>
              <a:rPr lang="en"/>
              <a:t>Models :</a:t>
            </a:r>
            <a:endParaRPr/>
          </a:p>
          <a:p>
            <a:pPr indent="0" lvl="0" marL="0" rtl="0" algn="l">
              <a:spcBef>
                <a:spcPts val="1200"/>
              </a:spcBef>
              <a:spcAft>
                <a:spcPts val="0"/>
              </a:spcAft>
              <a:buNone/>
            </a:pPr>
            <a:r>
              <a:rPr lang="en"/>
              <a:t>VGG19</a:t>
            </a:r>
            <a:endParaRPr/>
          </a:p>
          <a:p>
            <a:pPr indent="0" lvl="0" marL="0" rtl="0" algn="l">
              <a:spcBef>
                <a:spcPts val="1200"/>
              </a:spcBef>
              <a:spcAft>
                <a:spcPts val="0"/>
              </a:spcAft>
              <a:buNone/>
            </a:pPr>
            <a:r>
              <a:rPr lang="en"/>
              <a:t>ResNet50</a:t>
            </a:r>
            <a:endParaRPr/>
          </a:p>
          <a:p>
            <a:pPr indent="0" lvl="0" marL="0" rtl="0" algn="l">
              <a:spcBef>
                <a:spcPts val="1200"/>
              </a:spcBef>
              <a:spcAft>
                <a:spcPts val="1200"/>
              </a:spcAft>
              <a:buNone/>
            </a:pPr>
            <a:r>
              <a:rPr lang="en"/>
              <a:t>InceptionV3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VGG19</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 been trained on millions of image samples</a:t>
            </a:r>
            <a:endParaRPr/>
          </a:p>
          <a:p>
            <a:pPr indent="0" lvl="0" marL="0" rtl="0" algn="l">
              <a:spcBef>
                <a:spcPts val="1200"/>
              </a:spcBef>
              <a:spcAft>
                <a:spcPts val="0"/>
              </a:spcAft>
              <a:buNone/>
            </a:pPr>
            <a:r>
              <a:rPr lang="en"/>
              <a:t>Input is a 224*224 RGB image</a:t>
            </a:r>
            <a:endParaRPr/>
          </a:p>
          <a:p>
            <a:pPr indent="0" lvl="0" marL="0" rtl="0" algn="l">
              <a:spcBef>
                <a:spcPts val="1200"/>
              </a:spcBef>
              <a:spcAft>
                <a:spcPts val="0"/>
              </a:spcAft>
              <a:buNone/>
            </a:pPr>
            <a:r>
              <a:rPr lang="en"/>
              <a:t>19 weighted layers deep (16 Convolutional layers, 5 pooling layers)</a:t>
            </a:r>
            <a:endParaRPr/>
          </a:p>
          <a:p>
            <a:pPr indent="0" lvl="0" marL="0" rtl="0" algn="l">
              <a:spcBef>
                <a:spcPts val="1200"/>
              </a:spcBef>
              <a:spcAft>
                <a:spcPts val="0"/>
              </a:spcAft>
              <a:buNone/>
            </a:pPr>
            <a:r>
              <a:rPr lang="en"/>
              <a:t>Max Pooling window 2 * 2 pixels. Stride 2</a:t>
            </a:r>
            <a:endParaRPr/>
          </a:p>
          <a:p>
            <a:pPr indent="0" lvl="0" marL="0" rtl="0" algn="l">
              <a:spcBef>
                <a:spcPts val="1200"/>
              </a:spcBef>
              <a:spcAft>
                <a:spcPts val="0"/>
              </a:spcAft>
              <a:buNone/>
            </a:pPr>
            <a:r>
              <a:rPr lang="en"/>
              <a:t>ReLU to introduce non linearity so that model can classify better</a:t>
            </a:r>
            <a:endParaRPr/>
          </a:p>
          <a:p>
            <a:pPr indent="0" lvl="0" marL="0" rtl="0" algn="l">
              <a:spcBef>
                <a:spcPts val="1200"/>
              </a:spcBef>
              <a:spcAft>
                <a:spcPts val="1200"/>
              </a:spcAft>
              <a:buNone/>
            </a:pPr>
            <a:r>
              <a:rPr lang="en"/>
              <a:t>3 Fully connected layers at the end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569825" y="230325"/>
            <a:ext cx="8167751" cy="468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3">
            <a:alphaModFix/>
          </a:blip>
          <a:stretch>
            <a:fillRect/>
          </a:stretch>
        </p:blipFill>
        <p:spPr>
          <a:xfrm>
            <a:off x="322175" y="159475"/>
            <a:ext cx="2691725" cy="4647925"/>
          </a:xfrm>
          <a:prstGeom prst="rect">
            <a:avLst/>
          </a:prstGeom>
          <a:noFill/>
          <a:ln>
            <a:noFill/>
          </a:ln>
        </p:spPr>
      </p:pic>
      <p:pic>
        <p:nvPicPr>
          <p:cNvPr id="164" name="Google Shape;164;p28"/>
          <p:cNvPicPr preferRelativeResize="0"/>
          <p:nvPr/>
        </p:nvPicPr>
        <p:blipFill>
          <a:blip r:embed="rId4">
            <a:alphaModFix/>
          </a:blip>
          <a:stretch>
            <a:fillRect/>
          </a:stretch>
        </p:blipFill>
        <p:spPr>
          <a:xfrm>
            <a:off x="3013900" y="81650"/>
            <a:ext cx="2309878" cy="4647925"/>
          </a:xfrm>
          <a:prstGeom prst="rect">
            <a:avLst/>
          </a:prstGeom>
          <a:noFill/>
          <a:ln>
            <a:noFill/>
          </a:ln>
        </p:spPr>
      </p:pic>
      <p:pic>
        <p:nvPicPr>
          <p:cNvPr id="165" name="Google Shape;165;p28"/>
          <p:cNvPicPr preferRelativeResize="0"/>
          <p:nvPr/>
        </p:nvPicPr>
        <p:blipFill>
          <a:blip r:embed="rId5">
            <a:alphaModFix/>
          </a:blip>
          <a:stretch>
            <a:fillRect/>
          </a:stretch>
        </p:blipFill>
        <p:spPr>
          <a:xfrm>
            <a:off x="5436575" y="109950"/>
            <a:ext cx="3625500" cy="456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ResNet50</a:t>
            </a:r>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Variant of the ResNet model</a:t>
            </a:r>
            <a:endParaRPr/>
          </a:p>
          <a:p>
            <a:pPr indent="0" lvl="0" marL="0" rtl="0" algn="l">
              <a:spcBef>
                <a:spcPts val="1200"/>
              </a:spcBef>
              <a:spcAft>
                <a:spcPts val="0"/>
              </a:spcAft>
              <a:buNone/>
            </a:pPr>
            <a:r>
              <a:rPr lang="en"/>
              <a:t>48 Convolutional layers, 1 Maxpool and 1 average pool layer</a:t>
            </a:r>
            <a:endParaRPr/>
          </a:p>
          <a:p>
            <a:pPr indent="0" lvl="0" marL="0" rtl="0" algn="l">
              <a:spcBef>
                <a:spcPts val="1200"/>
              </a:spcBef>
              <a:spcAft>
                <a:spcPts val="0"/>
              </a:spcAft>
              <a:buNone/>
            </a:pPr>
            <a:r>
              <a:rPr lang="en"/>
              <a:t>3.8 x 10^9 floating point operations</a:t>
            </a:r>
            <a:endParaRPr/>
          </a:p>
          <a:p>
            <a:pPr indent="0" lvl="0" marL="0" rtl="0" algn="l">
              <a:spcBef>
                <a:spcPts val="1200"/>
              </a:spcBef>
              <a:spcAft>
                <a:spcPts val="0"/>
              </a:spcAft>
              <a:buNone/>
            </a:pPr>
            <a:r>
              <a:rPr lang="en"/>
              <a:t>M</a:t>
            </a:r>
            <a:r>
              <a:rPr lang="en"/>
              <a:t>ax pooling with also a stride size of 2</a:t>
            </a:r>
            <a:endParaRPr/>
          </a:p>
          <a:p>
            <a:pPr indent="0" lvl="0" marL="0" rtl="0" algn="l">
              <a:spcBef>
                <a:spcPts val="1200"/>
              </a:spcBef>
              <a:spcAft>
                <a:spcPts val="0"/>
              </a:spcAft>
              <a:buNone/>
            </a:pPr>
            <a:r>
              <a:rPr lang="en"/>
              <a:t>Earlier variants : ResNet 34 (older, outdated)</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983425" y="117025"/>
            <a:ext cx="7110324"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InceptionV3</a:t>
            </a:r>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Variant of the Inception family of models</a:t>
            </a:r>
            <a:endParaRPr/>
          </a:p>
          <a:p>
            <a:pPr indent="0" lvl="0" marL="0" rtl="0" algn="l">
              <a:spcBef>
                <a:spcPts val="1200"/>
              </a:spcBef>
              <a:spcAft>
                <a:spcPts val="0"/>
              </a:spcAft>
              <a:buNone/>
            </a:pPr>
            <a:r>
              <a:rPr lang="en"/>
              <a:t>Greater than 78% accuracy on ImageNet dataset</a:t>
            </a:r>
            <a:endParaRPr/>
          </a:p>
          <a:p>
            <a:pPr indent="0" lvl="0" marL="0" rtl="0" algn="l">
              <a:spcBef>
                <a:spcPts val="1200"/>
              </a:spcBef>
              <a:spcAft>
                <a:spcPts val="0"/>
              </a:spcAft>
              <a:buNone/>
            </a:pPr>
            <a:r>
              <a:rPr lang="en"/>
              <a:t>More efficient when compared to VGG</a:t>
            </a:r>
            <a:endParaRPr/>
          </a:p>
          <a:p>
            <a:pPr indent="0" lvl="0" marL="0" rtl="0" algn="l">
              <a:spcBef>
                <a:spcPts val="1200"/>
              </a:spcBef>
              <a:spcAft>
                <a:spcPts val="0"/>
              </a:spcAft>
              <a:buNone/>
            </a:pPr>
            <a:r>
              <a:rPr lang="en"/>
              <a:t>48 layers deep</a:t>
            </a:r>
            <a:endParaRPr/>
          </a:p>
          <a:p>
            <a:pPr indent="0" lvl="0" marL="0" rtl="0" algn="l">
              <a:spcBef>
                <a:spcPts val="1200"/>
              </a:spcBef>
              <a:spcAft>
                <a:spcPts val="0"/>
              </a:spcAft>
              <a:buNone/>
            </a:pPr>
            <a:r>
              <a:rPr lang="en"/>
              <a:t>Trained on over a million images. </a:t>
            </a:r>
            <a:endParaRPr/>
          </a:p>
          <a:p>
            <a:pPr indent="0" lvl="0" marL="0" rtl="0" algn="l">
              <a:spcBef>
                <a:spcPts val="1200"/>
              </a:spcBef>
              <a:spcAft>
                <a:spcPts val="1200"/>
              </a:spcAft>
              <a:buNone/>
            </a:pPr>
            <a:r>
              <a:rPr lang="en"/>
              <a:t>Can classify into 1000 object categories.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Malaria</a:t>
            </a:r>
            <a:endParaRPr/>
          </a:p>
        </p:txBody>
      </p:sp>
      <p:sp>
        <p:nvSpPr>
          <p:cNvPr id="67" name="Google Shape;67;p14"/>
          <p:cNvSpPr txBox="1"/>
          <p:nvPr>
            <p:ph idx="1" type="body"/>
          </p:nvPr>
        </p:nvSpPr>
        <p:spPr>
          <a:xfrm>
            <a:off x="311700" y="1152475"/>
            <a:ext cx="7982700" cy="137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Malaria is a serious and sometimes fatal disease caused by a parasite that commonly infects a certain type of mosquito which feeds on humans. People who get malaria are typically very sick with high fevers, shaking chills, and flu-like illness.</a:t>
            </a:r>
            <a:endParaRPr sz="1700"/>
          </a:p>
        </p:txBody>
      </p:sp>
      <p:pic>
        <p:nvPicPr>
          <p:cNvPr id="68" name="Google Shape;68;p14"/>
          <p:cNvPicPr preferRelativeResize="0"/>
          <p:nvPr/>
        </p:nvPicPr>
        <p:blipFill>
          <a:blip r:embed="rId3">
            <a:alphaModFix/>
          </a:blip>
          <a:stretch>
            <a:fillRect/>
          </a:stretch>
        </p:blipFill>
        <p:spPr>
          <a:xfrm>
            <a:off x="3121725" y="2659425"/>
            <a:ext cx="2941829" cy="2314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152400" y="661800"/>
            <a:ext cx="8839200" cy="3438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Custom Model</a:t>
            </a:r>
            <a:endParaRPr/>
          </a:p>
        </p:txBody>
      </p:sp>
      <p:sp>
        <p:nvSpPr>
          <p:cNvPr id="193" name="Google Shape;193;p33"/>
          <p:cNvSpPr txBox="1"/>
          <p:nvPr>
            <p:ph idx="1" type="body"/>
          </p:nvPr>
        </p:nvSpPr>
        <p:spPr>
          <a:xfrm>
            <a:off x="311700" y="1152475"/>
            <a:ext cx="85206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aim to make a CNN model that is computationally efficient and can run on limited hardware.</a:t>
            </a:r>
            <a:endParaRPr/>
          </a:p>
          <a:p>
            <a:pPr indent="0" lvl="0" marL="0" rtl="0" algn="l">
              <a:spcBef>
                <a:spcPts val="1200"/>
              </a:spcBef>
              <a:spcAft>
                <a:spcPts val="0"/>
              </a:spcAft>
              <a:buNone/>
            </a:pPr>
            <a:r>
              <a:rPr lang="en"/>
              <a:t>For this, we utilize the concept of depthwise separable convolutions.</a:t>
            </a:r>
            <a:endParaRPr/>
          </a:p>
          <a:p>
            <a:pPr indent="0" lvl="0" marL="0" rtl="0" algn="l">
              <a:spcBef>
                <a:spcPts val="1200"/>
              </a:spcBef>
              <a:spcAft>
                <a:spcPts val="0"/>
              </a:spcAft>
              <a:buNone/>
            </a:pPr>
            <a:r>
              <a:rPr lang="en"/>
              <a:t>We aim to make a CNN that gives us good results, while making sure that it is not computationally expensive.</a:t>
            </a:r>
            <a:endParaRPr/>
          </a:p>
          <a:p>
            <a:pPr indent="0" lvl="0" marL="0" rtl="0" algn="l">
              <a:spcBef>
                <a:spcPts val="1200"/>
              </a:spcBef>
              <a:spcAft>
                <a:spcPts val="1200"/>
              </a:spcAft>
              <a:buNone/>
            </a:pPr>
            <a:r>
              <a:rPr lang="en"/>
              <a:t>As a result, we try to minimize the number of parameters.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Depthwise Separable Convolutions</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
            </a:r>
            <a:r>
              <a:rPr lang="en"/>
              <a:t>epthwise separable convolution splits a kernel into 2 separate kernels that do two convolutions.</a:t>
            </a:r>
            <a:endParaRPr/>
          </a:p>
          <a:p>
            <a:pPr indent="0" lvl="0" marL="0" rtl="0" algn="l">
              <a:spcBef>
                <a:spcPts val="1200"/>
              </a:spcBef>
              <a:spcAft>
                <a:spcPts val="0"/>
              </a:spcAft>
              <a:buNone/>
            </a:pPr>
            <a:r>
              <a:rPr lang="en"/>
              <a:t>One is depthwise convolution</a:t>
            </a:r>
            <a:endParaRPr/>
          </a:p>
          <a:p>
            <a:pPr indent="0" lvl="0" marL="0" rtl="0" algn="l">
              <a:spcBef>
                <a:spcPts val="1200"/>
              </a:spcBef>
              <a:spcAft>
                <a:spcPts val="0"/>
              </a:spcAft>
              <a:buNone/>
            </a:pPr>
            <a:r>
              <a:rPr lang="en"/>
              <a:t>Another is pointwise convolution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tends to take into account each channel, giving a higher accuracy while also being efficient.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Depthwise Convolution</a:t>
            </a:r>
            <a:endParaRPr/>
          </a:p>
        </p:txBody>
      </p:sp>
      <p:pic>
        <p:nvPicPr>
          <p:cNvPr id="205" name="Google Shape;205;p35"/>
          <p:cNvPicPr preferRelativeResize="0"/>
          <p:nvPr/>
        </p:nvPicPr>
        <p:blipFill>
          <a:blip r:embed="rId3">
            <a:alphaModFix/>
          </a:blip>
          <a:stretch>
            <a:fillRect/>
          </a:stretch>
        </p:blipFill>
        <p:spPr>
          <a:xfrm>
            <a:off x="1363563" y="1072575"/>
            <a:ext cx="6416876" cy="2218400"/>
          </a:xfrm>
          <a:prstGeom prst="rect">
            <a:avLst/>
          </a:prstGeom>
          <a:noFill/>
          <a:ln>
            <a:noFill/>
          </a:ln>
        </p:spPr>
      </p:pic>
      <p:sp>
        <p:nvSpPr>
          <p:cNvPr id="206" name="Google Shape;206;p35"/>
          <p:cNvSpPr txBox="1"/>
          <p:nvPr/>
        </p:nvSpPr>
        <p:spPr>
          <a:xfrm>
            <a:off x="757025" y="3318150"/>
            <a:ext cx="847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Kernel is 5x5x1. Image is 12x12x3.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Each kernel iterates 1 channel of the image. Hence we get 8x8x1 image from each </a:t>
            </a:r>
            <a:r>
              <a:rPr lang="en">
                <a:latin typeface="Proxima Nova"/>
                <a:ea typeface="Proxima Nova"/>
                <a:cs typeface="Proxima Nova"/>
                <a:sym typeface="Proxima Nova"/>
              </a:rPr>
              <a:t>kernel</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Stacking the images from each kernel, we get a 8x8x3 image.</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Pointwise Convolution</a:t>
            </a:r>
            <a:endParaRPr/>
          </a:p>
        </p:txBody>
      </p:sp>
      <p:pic>
        <p:nvPicPr>
          <p:cNvPr id="212" name="Google Shape;212;p36"/>
          <p:cNvPicPr preferRelativeResize="0"/>
          <p:nvPr/>
        </p:nvPicPr>
        <p:blipFill>
          <a:blip r:embed="rId3">
            <a:alphaModFix/>
          </a:blip>
          <a:stretch>
            <a:fillRect/>
          </a:stretch>
        </p:blipFill>
        <p:spPr>
          <a:xfrm>
            <a:off x="74700" y="1208750"/>
            <a:ext cx="4662425" cy="1724575"/>
          </a:xfrm>
          <a:prstGeom prst="rect">
            <a:avLst/>
          </a:prstGeom>
          <a:noFill/>
          <a:ln>
            <a:noFill/>
          </a:ln>
        </p:spPr>
      </p:pic>
      <p:sp>
        <p:nvSpPr>
          <p:cNvPr id="213" name="Google Shape;213;p36"/>
          <p:cNvSpPr txBox="1"/>
          <p:nvPr/>
        </p:nvSpPr>
        <p:spPr>
          <a:xfrm>
            <a:off x="792400" y="3742650"/>
            <a:ext cx="732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Kernel is 1x1x3. Outputs 8x8x1 image.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256 of these kernels are used.</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Stacking them all on top of each other results in a 8x8x256 image</a:t>
            </a:r>
            <a:endParaRPr>
              <a:latin typeface="Proxima Nova"/>
              <a:ea typeface="Proxima Nova"/>
              <a:cs typeface="Proxima Nova"/>
              <a:sym typeface="Proxima Nova"/>
            </a:endParaRPr>
          </a:p>
        </p:txBody>
      </p:sp>
      <p:pic>
        <p:nvPicPr>
          <p:cNvPr id="214" name="Google Shape;214;p36"/>
          <p:cNvPicPr preferRelativeResize="0"/>
          <p:nvPr/>
        </p:nvPicPr>
        <p:blipFill>
          <a:blip r:embed="rId4">
            <a:alphaModFix/>
          </a:blip>
          <a:stretch>
            <a:fillRect/>
          </a:stretch>
        </p:blipFill>
        <p:spPr>
          <a:xfrm>
            <a:off x="4705375" y="1245225"/>
            <a:ext cx="4438625" cy="187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depthwise? How does it work?</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he number of multiplications the computer has to do in the original convolution. There are 256 5x5x3 kernels that move 8x8 times. That’s 256x3x5x5x8x8=1,228,800 multiplications.</a:t>
            </a:r>
            <a:endParaRPr/>
          </a:p>
          <a:p>
            <a:pPr indent="0" lvl="0" marL="0" rtl="0" algn="l">
              <a:spcBef>
                <a:spcPts val="1200"/>
              </a:spcBef>
              <a:spcAft>
                <a:spcPts val="0"/>
              </a:spcAft>
              <a:buNone/>
            </a:pPr>
            <a:r>
              <a:rPr lang="en"/>
              <a:t>In the depthwise convolution, we have 3 5x5x1 kernels that move 8x8 times. That’s 3x5x5x8x8 = 4,800 multiplications. In the pointwise convolution, we have 256 1x1x3 kernels that move 8x8 times. That’s 256x1x1x3x8x8=49,152 multiplications. Adding them up together, that’s 53,952 multiplications.</a:t>
            </a:r>
            <a:endParaRPr/>
          </a:p>
          <a:p>
            <a:pPr indent="0" lvl="0" marL="0" rtl="0" algn="l">
              <a:spcBef>
                <a:spcPts val="1200"/>
              </a:spcBef>
              <a:spcAft>
                <a:spcPts val="1200"/>
              </a:spcAft>
              <a:buNone/>
            </a:pPr>
            <a:r>
              <a:rPr lang="en"/>
              <a:t>52,952 is a lot less than 1,228,800. With less computations, the network is able to process more in a shorter amount of 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23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pic>
        <p:nvPicPr>
          <p:cNvPr id="226" name="Google Shape;226;p38"/>
          <p:cNvPicPr preferRelativeResize="0"/>
          <p:nvPr/>
        </p:nvPicPr>
        <p:blipFill>
          <a:blip r:embed="rId3">
            <a:alphaModFix/>
          </a:blip>
          <a:stretch>
            <a:fillRect/>
          </a:stretch>
        </p:blipFill>
        <p:spPr>
          <a:xfrm>
            <a:off x="152400" y="708000"/>
            <a:ext cx="8947651" cy="428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possible work</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Hence, we aim to develop a lightweight, computationally efficient CNN that can be implemented in impoverished regions easily.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Possibilities : We will look into running this CNN on our Android phones, as it is comparable to the lower end of the computational spectrum.</a:t>
            </a:r>
            <a:endParaRPr/>
          </a:p>
          <a:p>
            <a:pPr indent="0" lvl="0" marL="0" rtl="0" algn="l">
              <a:spcBef>
                <a:spcPts val="1200"/>
              </a:spcBef>
              <a:spcAft>
                <a:spcPts val="1200"/>
              </a:spcAft>
              <a:buNone/>
            </a:pPr>
            <a:r>
              <a:rPr lang="en"/>
              <a:t>We are not sure if this can be implemented, since there are lots of dependencies that won’t work on Android. But we will try to implement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Worst affected areas</a:t>
            </a:r>
            <a:endParaRPr/>
          </a:p>
        </p:txBody>
      </p:sp>
      <p:sp>
        <p:nvSpPr>
          <p:cNvPr id="74" name="Google Shape;74;p15"/>
          <p:cNvSpPr txBox="1"/>
          <p:nvPr>
            <p:ph idx="1" type="body"/>
          </p:nvPr>
        </p:nvSpPr>
        <p:spPr>
          <a:xfrm>
            <a:off x="311700" y="1152475"/>
            <a:ext cx="8520600" cy="104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Malaria has </a:t>
            </a:r>
            <a:r>
              <a:rPr lang="en"/>
              <a:t>wreaked</a:t>
            </a:r>
            <a:r>
              <a:rPr lang="en"/>
              <a:t> havoc across the globe especially in sub-saharan Africa and rural parts of South-East Asia that do not have access to proper healthcare facilities.</a:t>
            </a:r>
            <a:endParaRPr/>
          </a:p>
        </p:txBody>
      </p:sp>
      <p:pic>
        <p:nvPicPr>
          <p:cNvPr id="75" name="Google Shape;75;p15"/>
          <p:cNvPicPr preferRelativeResize="0"/>
          <p:nvPr/>
        </p:nvPicPr>
        <p:blipFill>
          <a:blip r:embed="rId3">
            <a:alphaModFix/>
          </a:blip>
          <a:stretch>
            <a:fillRect/>
          </a:stretch>
        </p:blipFill>
        <p:spPr>
          <a:xfrm>
            <a:off x="2036763" y="2336025"/>
            <a:ext cx="4918074" cy="263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chose this topic as of the biggest problems </a:t>
            </a:r>
            <a:r>
              <a:rPr lang="en"/>
              <a:t>faced by these regions is lack of medical facilities. Lack of testing facilities often leads to no diagnosis or even the wrong diagnosis. This is detrimental to the people living in those regions. To tackle this we aim to create a lightweight system that identifies malaria cells in the blood sample of a patient. The aim is to be able to run the software on light hardware and not too many hardware resources.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solutions</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have been several attempts at solving this problem of detecting malaria cells from a given cell sample.There are 2 main approaches. The first one being segmenting 2 the image to extract the cells first and the second would be to run the CNN directly on the image. The </a:t>
            </a:r>
            <a:r>
              <a:rPr lang="en"/>
              <a:t>segmentation</a:t>
            </a:r>
            <a:r>
              <a:rPr lang="en"/>
              <a:t> was done with an open source module known as CellProfiler. For the CNN a Faster R-CNN was used however reducing accuracy.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being used is available on kaggle : </a:t>
            </a:r>
            <a:endParaRPr/>
          </a:p>
          <a:p>
            <a:pPr indent="0" lvl="0" marL="0" rtl="0" algn="l">
              <a:spcBef>
                <a:spcPts val="1200"/>
              </a:spcBef>
              <a:spcAft>
                <a:spcPts val="1200"/>
              </a:spcAft>
              <a:buNone/>
            </a:pPr>
            <a:r>
              <a:rPr lang="en"/>
              <a:t>https://www.kaggle.com/iarunava/cell-images-for-detecting-malaria</a:t>
            </a:r>
            <a:endParaRPr/>
          </a:p>
        </p:txBody>
      </p:sp>
      <p:pic>
        <p:nvPicPr>
          <p:cNvPr id="94" name="Google Shape;94;p18"/>
          <p:cNvPicPr preferRelativeResize="0"/>
          <p:nvPr/>
        </p:nvPicPr>
        <p:blipFill>
          <a:blip r:embed="rId3">
            <a:alphaModFix/>
          </a:blip>
          <a:stretch>
            <a:fillRect/>
          </a:stretch>
        </p:blipFill>
        <p:spPr>
          <a:xfrm>
            <a:off x="984900" y="3159175"/>
            <a:ext cx="1352550" cy="1409700"/>
          </a:xfrm>
          <a:prstGeom prst="rect">
            <a:avLst/>
          </a:prstGeom>
          <a:noFill/>
          <a:ln>
            <a:noFill/>
          </a:ln>
        </p:spPr>
      </p:pic>
      <p:pic>
        <p:nvPicPr>
          <p:cNvPr id="95" name="Google Shape;95;p18"/>
          <p:cNvPicPr preferRelativeResize="0"/>
          <p:nvPr/>
        </p:nvPicPr>
        <p:blipFill>
          <a:blip r:embed="rId4">
            <a:alphaModFix/>
          </a:blip>
          <a:stretch>
            <a:fillRect/>
          </a:stretch>
        </p:blipFill>
        <p:spPr>
          <a:xfrm>
            <a:off x="4749375" y="3159175"/>
            <a:ext cx="1352550" cy="1409700"/>
          </a:xfrm>
          <a:prstGeom prst="rect">
            <a:avLst/>
          </a:prstGeom>
          <a:noFill/>
          <a:ln>
            <a:noFill/>
          </a:ln>
        </p:spPr>
      </p:pic>
      <p:sp>
        <p:nvSpPr>
          <p:cNvPr id="96" name="Google Shape;96;p18"/>
          <p:cNvSpPr txBox="1"/>
          <p:nvPr/>
        </p:nvSpPr>
        <p:spPr>
          <a:xfrm>
            <a:off x="2576975" y="3547250"/>
            <a:ext cx="15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Infected cell</a:t>
            </a:r>
            <a:endParaRPr>
              <a:latin typeface="Proxima Nova"/>
              <a:ea typeface="Proxima Nova"/>
              <a:cs typeface="Proxima Nova"/>
              <a:sym typeface="Proxima Nova"/>
            </a:endParaRPr>
          </a:p>
        </p:txBody>
      </p:sp>
      <p:sp>
        <p:nvSpPr>
          <p:cNvPr id="97" name="Google Shape;97;p18"/>
          <p:cNvSpPr txBox="1"/>
          <p:nvPr/>
        </p:nvSpPr>
        <p:spPr>
          <a:xfrm>
            <a:off x="6353725" y="3540900"/>
            <a:ext cx="21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Uninfected cell</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plan to do</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plan to </a:t>
            </a:r>
            <a:r>
              <a:rPr lang="en"/>
              <a:t>first run some pre-trained models on the dataset to see if any of them give us good results and and not too computationally expensive after which we will make our own CNN and compare it with the previous results obtained from the pre-trained models.</a:t>
            </a:r>
            <a:endParaRPr/>
          </a:p>
        </p:txBody>
      </p:sp>
      <p:pic>
        <p:nvPicPr>
          <p:cNvPr id="104" name="Google Shape;104;p19"/>
          <p:cNvPicPr preferRelativeResize="0"/>
          <p:nvPr/>
        </p:nvPicPr>
        <p:blipFill>
          <a:blip r:embed="rId3">
            <a:alphaModFix/>
          </a:blip>
          <a:stretch>
            <a:fillRect/>
          </a:stretch>
        </p:blipFill>
        <p:spPr>
          <a:xfrm>
            <a:off x="792924" y="2440400"/>
            <a:ext cx="7709599" cy="2431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a:t>
            </a:r>
            <a:endParaRPr/>
          </a:p>
        </p:txBody>
      </p:sp>
      <p:pic>
        <p:nvPicPr>
          <p:cNvPr id="110" name="Google Shape;110;p20"/>
          <p:cNvPicPr preferRelativeResize="0"/>
          <p:nvPr/>
        </p:nvPicPr>
        <p:blipFill>
          <a:blip r:embed="rId3">
            <a:alphaModFix/>
          </a:blip>
          <a:stretch>
            <a:fillRect/>
          </a:stretch>
        </p:blipFill>
        <p:spPr>
          <a:xfrm>
            <a:off x="362650" y="1375900"/>
            <a:ext cx="4251675" cy="3610075"/>
          </a:xfrm>
          <a:prstGeom prst="rect">
            <a:avLst/>
          </a:prstGeom>
          <a:noFill/>
          <a:ln>
            <a:noFill/>
          </a:ln>
        </p:spPr>
      </p:pic>
      <p:sp>
        <p:nvSpPr>
          <p:cNvPr id="111" name="Google Shape;111;p20"/>
          <p:cNvSpPr txBox="1"/>
          <p:nvPr/>
        </p:nvSpPr>
        <p:spPr>
          <a:xfrm>
            <a:off x="5122325" y="1903388"/>
            <a:ext cx="3859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Convolutional neural network (CNN) is a neural network that has one or more convolutional layers and are used mainly for image processing, classification, segmentation and also for other auto correlated data.</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 convolution is essentially sliding a filter over the input. Rather than looking at an entire image at once to find certain features it can be more effective to look at smaller portions of the image.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Padding</a:t>
            </a:r>
            <a:endParaRPr/>
          </a:p>
        </p:txBody>
      </p:sp>
      <p:pic>
        <p:nvPicPr>
          <p:cNvPr id="117" name="Google Shape;117;p21"/>
          <p:cNvPicPr preferRelativeResize="0"/>
          <p:nvPr/>
        </p:nvPicPr>
        <p:blipFill>
          <a:blip r:embed="rId3">
            <a:alphaModFix/>
          </a:blip>
          <a:stretch>
            <a:fillRect/>
          </a:stretch>
        </p:blipFill>
        <p:spPr>
          <a:xfrm>
            <a:off x="276425" y="1477900"/>
            <a:ext cx="2432900" cy="2765550"/>
          </a:xfrm>
          <a:prstGeom prst="rect">
            <a:avLst/>
          </a:prstGeom>
          <a:noFill/>
          <a:ln>
            <a:noFill/>
          </a:ln>
        </p:spPr>
      </p:pic>
      <p:sp>
        <p:nvSpPr>
          <p:cNvPr id="118" name="Google Shape;118;p21"/>
          <p:cNvSpPr txBox="1"/>
          <p:nvPr/>
        </p:nvSpPr>
        <p:spPr>
          <a:xfrm>
            <a:off x="3787500" y="1017725"/>
            <a:ext cx="504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Padding is a term relevant to convolutional neural networks as it refers to the amount of pixels added to an image when it is being processed by the kernel of a CNN. For example, if the padding in a CNN is set to zero, then every pixel value that is added will be of value zero.</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For a gray scale (n x n) image and (f x f) filter/kernel, the dimensions of the image resulting from a convolution operation is (n – f + 1) x (n – f + 1).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For example, for an (8 x 8) image and (3 x 3) filter, the output resulting after convolution operation would be of size (6 x 6).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Padding is simply a process of adding layers of zeros to our input images so as to avoid the problems mentioned above</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